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tags/tag6.xml" ContentType="application/vnd.openxmlformats-officedocument.presentationml.tags+xml"/>
  <Override PartName="/ppt/notesSlides/notesSlide10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256" r:id="rId2"/>
    <p:sldId id="257" r:id="rId3"/>
    <p:sldId id="258" r:id="rId4"/>
    <p:sldId id="261" r:id="rId5"/>
    <p:sldId id="265" r:id="rId6"/>
    <p:sldId id="266" r:id="rId7"/>
    <p:sldId id="264" r:id="rId8"/>
    <p:sldId id="270" r:id="rId9"/>
    <p:sldId id="269" r:id="rId10"/>
    <p:sldId id="260" r:id="rId11"/>
    <p:sldId id="271" r:id="rId12"/>
    <p:sldId id="280" r:id="rId13"/>
    <p:sldId id="262" r:id="rId14"/>
    <p:sldId id="281" r:id="rId15"/>
    <p:sldId id="272" r:id="rId16"/>
    <p:sldId id="284" r:id="rId17"/>
    <p:sldId id="273" r:id="rId18"/>
    <p:sldId id="303" r:id="rId19"/>
    <p:sldId id="274" r:id="rId20"/>
    <p:sldId id="318" r:id="rId21"/>
    <p:sldId id="321" r:id="rId22"/>
    <p:sldId id="277" r:id="rId23"/>
    <p:sldId id="332" r:id="rId24"/>
    <p:sldId id="286" r:id="rId25"/>
    <p:sldId id="334" r:id="rId26"/>
    <p:sldId id="335" r:id="rId27"/>
    <p:sldId id="336" r:id="rId28"/>
    <p:sldId id="337" r:id="rId29"/>
    <p:sldId id="333" r:id="rId30"/>
    <p:sldId id="341" r:id="rId31"/>
    <p:sldId id="292" r:id="rId32"/>
    <p:sldId id="342" r:id="rId33"/>
    <p:sldId id="290" r:id="rId34"/>
    <p:sldId id="378" r:id="rId35"/>
    <p:sldId id="374" r:id="rId36"/>
    <p:sldId id="352" r:id="rId37"/>
    <p:sldId id="407" r:id="rId38"/>
    <p:sldId id="383" r:id="rId39"/>
    <p:sldId id="349" r:id="rId40"/>
    <p:sldId id="385" r:id="rId41"/>
    <p:sldId id="384" r:id="rId42"/>
    <p:sldId id="386" r:id="rId43"/>
    <p:sldId id="380" r:id="rId44"/>
    <p:sldId id="381" r:id="rId45"/>
    <p:sldId id="382" r:id="rId46"/>
    <p:sldId id="379" r:id="rId47"/>
    <p:sldId id="368" r:id="rId48"/>
    <p:sldId id="369" r:id="rId49"/>
    <p:sldId id="389" r:id="rId50"/>
    <p:sldId id="387" r:id="rId51"/>
    <p:sldId id="388" r:id="rId52"/>
    <p:sldId id="350" r:id="rId53"/>
    <p:sldId id="399" r:id="rId54"/>
    <p:sldId id="351" r:id="rId55"/>
    <p:sldId id="390" r:id="rId56"/>
    <p:sldId id="391" r:id="rId57"/>
    <p:sldId id="370" r:id="rId58"/>
    <p:sldId id="371" r:id="rId59"/>
    <p:sldId id="400" r:id="rId60"/>
    <p:sldId id="401" r:id="rId61"/>
    <p:sldId id="353" r:id="rId62"/>
    <p:sldId id="408" r:id="rId63"/>
    <p:sldId id="409" r:id="rId64"/>
    <p:sldId id="402" r:id="rId65"/>
    <p:sldId id="354" r:id="rId66"/>
    <p:sldId id="404" r:id="rId67"/>
    <p:sldId id="405" r:id="rId68"/>
    <p:sldId id="355" r:id="rId69"/>
    <p:sldId id="403" r:id="rId70"/>
    <p:sldId id="358" r:id="rId71"/>
    <p:sldId id="356" r:id="rId72"/>
    <p:sldId id="376" r:id="rId73"/>
    <p:sldId id="357" r:id="rId74"/>
    <p:sldId id="410" r:id="rId75"/>
    <p:sldId id="377" r:id="rId76"/>
    <p:sldId id="360" r:id="rId77"/>
    <p:sldId id="361" r:id="rId78"/>
    <p:sldId id="373" r:id="rId79"/>
    <p:sldId id="414" r:id="rId80"/>
    <p:sldId id="415" r:id="rId81"/>
    <p:sldId id="416" r:id="rId82"/>
    <p:sldId id="417" r:id="rId83"/>
    <p:sldId id="418" r:id="rId84"/>
    <p:sldId id="419" r:id="rId85"/>
    <p:sldId id="420" r:id="rId86"/>
    <p:sldId id="367" r:id="rId87"/>
    <p:sldId id="392" r:id="rId88"/>
    <p:sldId id="393" r:id="rId89"/>
    <p:sldId id="394" r:id="rId90"/>
    <p:sldId id="395" r:id="rId91"/>
    <p:sldId id="396" r:id="rId92"/>
    <p:sldId id="397" r:id="rId93"/>
    <p:sldId id="423" r:id="rId94"/>
    <p:sldId id="362" r:id="rId95"/>
    <p:sldId id="425" r:id="rId96"/>
    <p:sldId id="424" r:id="rId97"/>
    <p:sldId id="421" r:id="rId98"/>
    <p:sldId id="422" r:id="rId99"/>
    <p:sldId id="363" r:id="rId100"/>
    <p:sldId id="364" r:id="rId101"/>
    <p:sldId id="366" r:id="rId102"/>
    <p:sldId id="365" r:id="rId103"/>
    <p:sldId id="398" r:id="rId104"/>
    <p:sldId id="406" r:id="rId105"/>
    <p:sldId id="345"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Carrier Stage"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Broadway Fork" id="{982CBAD7-D1C7-2D49-8AA5-A6D94EEE6D38}">
          <p14:sldIdLst>
            <p14:sldId id="290"/>
          </p14:sldIdLst>
        </p14:section>
        <p14:section name="Broadway and Rabbit in Anger: Act I" id="{7A791DCB-134A-1C4E-8EC3-2CAEBA1C8C7E}">
          <p14:sldIdLst>
            <p14:sldId id="378"/>
            <p14:sldId id="374"/>
          </p14:sldIdLst>
        </p14:section>
        <p14:section name="Act: The Pooling" id="{710AC005-79AE-DC44-B3DF-E9832A9F0803}">
          <p14:sldIdLst>
            <p14:sldId id="352"/>
            <p14:sldId id="407"/>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8"/>
            <p14:sldId id="409"/>
            <p14:sldId id="402"/>
            <p14:sldId id="354"/>
            <p14:sldId id="404"/>
            <p14:sldId id="405"/>
            <p14:sldId id="355"/>
            <p14:sldId id="403"/>
            <p14:sldId id="358"/>
          </p14:sldIdLst>
        </p14:section>
        <p14:section name="Act III: The Processing" id="{ACAA4867-B678-2A42-A642-98B1DB2E1118}">
          <p14:sldIdLst>
            <p14:sldId id="356"/>
            <p14:sldId id="376"/>
            <p14:sldId id="357"/>
            <p14:sldId id="410"/>
          </p14:sldIdLst>
        </p14:section>
        <p14:section name="All Release Groups Live" id="{4F146DED-42E6-0B48-8ACE-6C02669857D9}">
          <p14:sldIdLst>
            <p14:sldId id="377"/>
            <p14:sldId id="360"/>
            <p14:sldId id="361"/>
            <p14:sldId id="373"/>
            <p14:sldId id="414"/>
            <p14:sldId id="415"/>
            <p14:sldId id="416"/>
            <p14:sldId id="417"/>
            <p14:sldId id="418"/>
            <p14:sldId id="419"/>
            <p14:sldId id="420"/>
          </p14:sldIdLst>
        </p14:section>
        <p14:section name="Do Not Share Channels Across Processes" id="{BCC7C2B7-C81C-B14C-B6EC-2901C484B41D}">
          <p14:sldIdLst>
            <p14:sldId id="367"/>
            <p14:sldId id="392"/>
            <p14:sldId id="393"/>
            <p14:sldId id="394"/>
            <p14:sldId id="395"/>
            <p14:sldId id="396"/>
            <p14:sldId id="397"/>
            <p14:sldId id="423"/>
          </p14:sldIdLst>
        </p14:section>
        <p14:section name="Epilogue" id="{36DAF319-6B8C-1F42-A13E-E3B785DAF5BE}">
          <p14:sldIdLst>
            <p14:sldId id="362"/>
            <p14:sldId id="425"/>
            <p14:sldId id="424"/>
            <p14:sldId id="421"/>
            <p14:sldId id="422"/>
            <p14:sldId id="363"/>
            <p14:sldId id="364"/>
            <p14:sldId id="366"/>
            <p14:sldId id="365"/>
            <p14:sldId id="398"/>
            <p14:sldId id="406"/>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9"/>
    <p:restoredTop sz="70618"/>
  </p:normalViewPr>
  <p:slideViewPr>
    <p:cSldViewPr snapToGrid="0">
      <p:cViewPr varScale="1">
        <p:scale>
          <a:sx n="108" d="100"/>
          <a:sy n="108" d="100"/>
        </p:scale>
        <p:origin x="688"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10/16/24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Concurrent Data Processing in 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thanks to everybody I work with at </a:t>
            </a:r>
            <a:r>
              <a:rPr lang="en-US" dirty="0" err="1"/>
              <a:t>GetThru</a:t>
            </a:r>
            <a:r>
              <a:rPr lang="en-US" dirty="0"/>
              <a:t>. I'm the one up here talking, but the entire team worked on this project in various ways.</a:t>
            </a:r>
          </a:p>
        </p:txBody>
      </p:sp>
      <p:sp>
        <p:nvSpPr>
          <p:cNvPr id="4" name="Slide Number Placeholder 3"/>
          <p:cNvSpPr>
            <a:spLocks noGrp="1"/>
          </p:cNvSpPr>
          <p:nvPr>
            <p:ph type="sldNum" sz="quarter" idx="5"/>
          </p:nvPr>
        </p:nvSpPr>
        <p:spPr/>
        <p:txBody>
          <a:bodyPr/>
          <a:lstStyle/>
          <a:p>
            <a:fld id="{86476D5D-C546-FD40-8748-3052466A4141}" type="slidenum">
              <a:rPr lang="en-US" smtClean="0"/>
              <a:t>104</a:t>
            </a:fld>
            <a:endParaRPr lang="en-US"/>
          </a:p>
        </p:txBody>
      </p:sp>
    </p:spTree>
    <p:extLst>
      <p:ext uri="{BB962C8B-B14F-4D97-AF65-F5344CB8AC3E}">
        <p14:creationId xmlns:p14="http://schemas.microsoft.com/office/powerpoint/2010/main" val="30872944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If you have any questions, come on up and chat or find me later. You can also track down my co-worker, Matt,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105</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for either.</a:t>
            </a:r>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I’ve been using Elixir for a couple of years now at my day job. Before that I was mostly a C# dev for many years. This picture was taken right after being back on the ground after jumping out of a plane. The joy I get using Elixir every day now is similar.</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 Not going to dive deep into Elixir details, but the short version is that Elixir can be thought of as an implementation of the Actor model. Elixir system are made up of tiny, lightweight processes (about 4KB each) organized into supervision trees. Processes communicate with each other through message passing. When you combine independent processes with immutable data, you get a really nice concurrency model.</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 Who here has used Rabbit in anger? Who has been paged because of an issue at 3 in the morning? Excellent. The rest of this talk is going to be therapy session. This is safe space. We’re here to share our feelings and experiences around reading docs at 3am that we should have read months ago.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how you get a chart like this showing your Rabbit connections. </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2003465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The BEAM is the VM that Elixir and Erlang run on.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Then as campaigns opened throughout the day,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every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24659883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484791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old system had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an Elixir dev and you see this in production, something has gone seriously wrong.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1426278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a:t>
            </a:r>
          </a:p>
          <a:p>
            <a:endParaRPr lang="en-US" dirty="0"/>
          </a:p>
          <a:p>
            <a:r>
              <a:rPr lang="en-US" dirty="0"/>
              <a:t>It’s also much less risky than working in </a:t>
            </a:r>
            <a:r>
              <a:rPr lang="en-US" dirty="0" err="1"/>
              <a:t>IEx</a:t>
            </a:r>
            <a:r>
              <a:rPr lang="en-US" dirty="0"/>
              <a:t> in prod. It’s fantastic that we can do that in Elixir, but you shouldn’t need to do it for common tasks. To make it easier to debug in production, we also started creating a triage module to centralize common debugging tasks. You don’t want to be trawling through your codebase under pressure to debug issues. Make it easy on your future self.</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0DDF-D850-5F5B-FF92-8124D786E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CED05-9E2B-82AF-7395-7D8EE6238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45881-61B4-B8F6-4C0A-F3456DB681D8}"/>
              </a:ext>
            </a:extLst>
          </p:cNvPr>
          <p:cNvSpPr>
            <a:spLocks noGrp="1"/>
          </p:cNvSpPr>
          <p:nvPr>
            <p:ph type="body" idx="1"/>
          </p:nvPr>
        </p:nvSpPr>
        <p:spPr/>
        <p:txBody>
          <a:bodyPr/>
          <a:lstStyle/>
          <a:p>
            <a:r>
              <a:rPr lang="en-US" dirty="0"/>
              <a:t>Another win was auto-archiving of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p:txBody>
      </p:sp>
      <p:sp>
        <p:nvSpPr>
          <p:cNvPr id="4" name="Slide Number Placeholder 3">
            <a:extLst>
              <a:ext uri="{FF2B5EF4-FFF2-40B4-BE49-F238E27FC236}">
                <a16:creationId xmlns:a16="http://schemas.microsoft.com/office/drawing/2014/main" id="{55A082B0-8278-91EB-6E92-3C2B6A531411}"/>
              </a:ext>
            </a:extLst>
          </p:cNvPr>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371460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an Elixir shop, so of course we’re using that. In addition, this fresh start is built around Broadway, Rabbit, and a bit of Redis. Broadway is an Elixir library specifically for building concurrent and multi-stage data ingestion and processing pipelines. Using it with any complexity was completely new to us.</a:t>
            </a:r>
          </a:p>
          <a:p>
            <a:endParaRPr lang="en-US" dirty="0"/>
          </a:p>
          <a:p>
            <a:r>
              <a:rPr lang="en-US" dirty="0"/>
              <a:t>Similarly, we already had limited use of Rabbit in our stack, but this project was going to really force us to learn how Rabbit works.</a:t>
            </a:r>
          </a:p>
          <a:p>
            <a:endParaRPr lang="en-US" dirty="0"/>
          </a:p>
          <a:p>
            <a:r>
              <a:rPr lang="en-US" dirty="0"/>
              <a:t>Finally, we already use Redis for a few things and we knew we were going to need it for at least one use case in our new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fix was to define rules for auto-archiving campaigns and run a nightly job to close them. This reduced the number of active campaigns by almost 50%.</a:t>
            </a:r>
          </a:p>
          <a:p>
            <a:r>
              <a:rPr lang="en-US" dirty="0"/>
              <a:t> That translated to a drop in queues from ~15K down to ~10K</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7186377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4D6F3-6A14-5BFB-1387-9EE40C0FB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624EB-1452-BA5E-80C3-C485A7688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BFF11-1771-D7AF-62A6-D683D227647F}"/>
              </a:ext>
            </a:extLst>
          </p:cNvPr>
          <p:cNvSpPr>
            <a:spLocks noGrp="1"/>
          </p:cNvSpPr>
          <p:nvPr>
            <p:ph type="body" idx="1"/>
          </p:nvPr>
        </p:nvSpPr>
        <p:spPr/>
        <p:txBody>
          <a:bodyPr/>
          <a:lstStyle/>
          <a:p>
            <a:r>
              <a:rPr lang="en-US" dirty="0"/>
              <a:t>A drop in channels from  from ~75K down to ~42K</a:t>
            </a:r>
          </a:p>
        </p:txBody>
      </p:sp>
      <p:sp>
        <p:nvSpPr>
          <p:cNvPr id="4" name="Slide Number Placeholder 3">
            <a:extLst>
              <a:ext uri="{FF2B5EF4-FFF2-40B4-BE49-F238E27FC236}">
                <a16:creationId xmlns:a16="http://schemas.microsoft.com/office/drawing/2014/main" id="{BC46455A-4282-77AE-B115-DD587434CD83}"/>
              </a:ext>
            </a:extLst>
          </p:cNvPr>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39789419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7C08A-DFB6-32AB-001B-C2E9AC4F2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FF6C5-2AFD-DA68-6576-A855B6B24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3F443-CC80-492A-77DE-B788E46A6FBD}"/>
              </a:ext>
            </a:extLst>
          </p:cNvPr>
          <p:cNvSpPr>
            <a:spLocks noGrp="1"/>
          </p:cNvSpPr>
          <p:nvPr>
            <p:ph type="body" idx="1"/>
          </p:nvPr>
        </p:nvSpPr>
        <p:spPr/>
        <p:txBody>
          <a:bodyPr/>
          <a:lstStyle/>
          <a:p>
            <a:r>
              <a:rPr lang="en-US" dirty="0"/>
              <a:t>And a drop in consumers from ~72K down to ~40K.</a:t>
            </a:r>
          </a:p>
          <a:p>
            <a:endParaRPr lang="en-US" dirty="0"/>
          </a:p>
          <a:p>
            <a:r>
              <a:rPr lang="en-US" dirty="0"/>
              <a:t>This drop in resource usage gives us more head room and reduces spikes during deployments and on the hour when campaigns open for the day.</a:t>
            </a:r>
          </a:p>
        </p:txBody>
      </p:sp>
      <p:sp>
        <p:nvSpPr>
          <p:cNvPr id="4" name="Slide Number Placeholder 3">
            <a:extLst>
              <a:ext uri="{FF2B5EF4-FFF2-40B4-BE49-F238E27FC236}">
                <a16:creationId xmlns:a16="http://schemas.microsoft.com/office/drawing/2014/main" id="{76F1115B-E52C-F093-B1C4-B8DFA40F74FF}"/>
              </a:ext>
            </a:extLst>
          </p:cNvPr>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29167921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530C6-FB01-9905-6C00-D407C112B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168EF8-BDED-0B18-CC1B-9D9DCAB18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CA7EE2-E3D4-28F2-888D-0E4A4E9C57E4}"/>
              </a:ext>
            </a:extLst>
          </p:cNvPr>
          <p:cNvSpPr>
            <a:spLocks noGrp="1"/>
          </p:cNvSpPr>
          <p:nvPr>
            <p:ph type="body" idx="1"/>
          </p:nvPr>
        </p:nvSpPr>
        <p:spPr/>
        <p:txBody>
          <a:bodyPr/>
          <a:lstStyle/>
          <a:p>
            <a:r>
              <a:rPr lang="en-US" dirty="0"/>
              <a:t>As traffic has climbed over the past month, we noticed that we weren’t getting the throughput we were expecting. Some brief research showed that the bottleneck was the API call we make to our providers to send text messages. This made sense. If the round trip time on an API call averages 100ms, then we can only send out 10 text messages per second on each node in our cluster. The rate limit we get from our providers is much higher than this, but we weren’t taking advantage of it.</a:t>
            </a:r>
          </a:p>
          <a:p>
            <a:endParaRPr lang="en-US" dirty="0"/>
          </a:p>
        </p:txBody>
      </p:sp>
      <p:sp>
        <p:nvSpPr>
          <p:cNvPr id="4" name="Slide Number Placeholder 3">
            <a:extLst>
              <a:ext uri="{FF2B5EF4-FFF2-40B4-BE49-F238E27FC236}">
                <a16:creationId xmlns:a16="http://schemas.microsoft.com/office/drawing/2014/main" id="{6AFA9003-9C0D-A5E4-B8DB-54D5B26C992A}"/>
              </a:ext>
            </a:extLst>
          </p:cNvPr>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7089922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fix was very simple. Broadway consumers are made up of several parts. There is the producer that gets messages from a source, Rabbit in our case. That is one Elixir process in the Broadway consumer’s supervision tree.</a:t>
            </a:r>
          </a:p>
          <a:p>
            <a:endParaRPr lang="en-US" dirty="0"/>
          </a:p>
          <a:p>
            <a:r>
              <a:rPr lang="en-US" dirty="0"/>
              <a:t>Those messages then get handled by processors. Each processor is also a process in the Broadway consumer’s supervision tree. And since processes and concurrency are so simple in Elixir, increasing the processor concurrency was as simple as changing a few lines of code.</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4257028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upped the processor count on each node from 1 to 10. This meant that each node now had 10 separate processor processes handling messages. Each one was able to make API calls to our providers independently. With this one line change we increased our throughput by 10x.</a:t>
            </a:r>
          </a:p>
          <a:p>
            <a:endParaRPr lang="en-US" dirty="0"/>
          </a:p>
          <a:p>
            <a:r>
              <a:rPr lang="en-US" dirty="0"/>
              <a:t>And to reduce traffic with Rabbit, we also increased the prefetch count on the Broadway Rabbit producer process by 10x. This meant that every time the Broadway consumer needed more messages from Rabbit, it would request more of them all at once. This reduces the amount of back and forth between Broadway and Rabbit. The downside is that in periods of low traffic, each node is going to request a lot of messages, so the load may not be as evenly spread across the cluster, but we’re fine with that tradeoff. We’re not concerned about performance of the system when load is that low.</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3218095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project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is simple. Do not share channels across processes. Depending on your use case, each process could create their own channel or they could check one out of a channel pool.</a:t>
            </a:r>
          </a:p>
          <a:p>
            <a:endParaRPr lang="en-US" dirty="0"/>
          </a:p>
          <a:p>
            <a:r>
              <a:rPr lang="en-US" dirty="0"/>
              <a:t>We created another channel pool using an Elixir library called </a:t>
            </a:r>
            <a:r>
              <a:rPr lang="en-US" dirty="0" err="1"/>
              <a:t>NimblePool</a:t>
            </a:r>
            <a:r>
              <a:rPr lang="en-US" dirty="0"/>
              <a:t> to solve this.</a:t>
            </a:r>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9A880-3E9C-82AA-A9A9-DD5A689BA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BB23C-D204-7ADA-3AC7-75CCD7B9B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8B4513-C530-023C-594C-EA39A23A9B5A}"/>
              </a:ext>
            </a:extLst>
          </p:cNvPr>
          <p:cNvSpPr>
            <a:spLocks noGrp="1"/>
          </p:cNvSpPr>
          <p:nvPr>
            <p:ph type="body" idx="1"/>
          </p:nvPr>
        </p:nvSpPr>
        <p:spPr/>
        <p:txBody>
          <a:bodyPr/>
          <a:lstStyle/>
          <a:p>
            <a:r>
              <a:rPr lang="en-US" dirty="0"/>
              <a:t>One other issue we’ve been struggling with is duplicate messages. In these types of distributed systems, you have to make a choice between at least once delivery vs. at most once delivery. We err towards at least once delivery. But we don’t want to be sending duplicate text messages to people. Some low number are tolerable. Most people can think of times where they have received duplicate copies of the same text message and won’t think much of it. Getting nine copies of the same text message is unacceptable though.</a:t>
            </a:r>
          </a:p>
          <a:p>
            <a:endParaRPr lang="en-US" dirty="0"/>
          </a:p>
          <a:p>
            <a:r>
              <a:rPr lang="en-US" dirty="0"/>
              <a:t>We’ve fought this in a few different ways. First, Rabbit has a deduplication plugin. You define a unique key in a header for each message and the plugin will deduplicate. You can configure the number of these keys to keep in the cache and the TTL for those keys. For example, you could keep the last 100K messages in the cache for up to 15 minutes. That means if the same message gets sent anytime within the next 15 minutes the plugin will deduplicate it. However, if we’re sending more than 100K messages in those 15 minutes, then a duplicate could get through again. It’s a tradeoff on resource usage vs. deduplication.</a:t>
            </a:r>
          </a:p>
          <a:p>
            <a:endParaRPr lang="en-US" dirty="0"/>
          </a:p>
          <a:p>
            <a:r>
              <a:rPr lang="en-US" dirty="0"/>
              <a:t>We also have a check at our send message send stage that does something very similar with Redis. Before sending out the text message, we check Redis for that message’s unique id. If we’ve already sent it, then we don’t send it again. Where this really protects us is if there is an error after we call the provider’s API but before we publish to the next stage of the pipeline. Similar to the Rabbit deduplication plugin, there is a TTL on the keys in Redis to prevent too many messages from building up.</a:t>
            </a:r>
          </a:p>
          <a:p>
            <a:endParaRPr lang="en-US" dirty="0"/>
          </a:p>
          <a:p>
            <a:r>
              <a:rPr lang="en-US" dirty="0"/>
              <a:t>We‘re still not happy with our duplicate message rate though and continue to investigate some corner cases.</a:t>
            </a:r>
          </a:p>
        </p:txBody>
      </p:sp>
      <p:sp>
        <p:nvSpPr>
          <p:cNvPr id="4" name="Slide Number Placeholder 3">
            <a:extLst>
              <a:ext uri="{FF2B5EF4-FFF2-40B4-BE49-F238E27FC236}">
                <a16:creationId xmlns:a16="http://schemas.microsoft.com/office/drawing/2014/main" id="{170696B8-1C5F-676E-5D64-F62067F20FE7}"/>
              </a:ext>
            </a:extLst>
          </p:cNvPr>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5991585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give specific numbers, but I can say that the system is holding up very well as traffic increases.</a:t>
            </a:r>
          </a:p>
        </p:txBody>
      </p:sp>
      <p:sp>
        <p:nvSpPr>
          <p:cNvPr id="4" name="Slide Number Placeholder 3"/>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number of text messages being sent by the Supercollider from late August until today. I’ve removed the labels on the y-axis, but you can see that traffic is way up, about 9x. We upgraded our Rabbit cluster at one point for safety, but the system is currently very stable. For comparison, last November our legacy system was melting down with much less traffic. Now we’re setting new traffic records for the Supercollider almost every day and it just chugs along.</a:t>
            </a:r>
          </a:p>
        </p:txBody>
      </p:sp>
      <p:sp>
        <p:nvSpPr>
          <p:cNvPr id="4" name="Slide Number Placeholder 3"/>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20844904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8661D-AC3B-CCCB-C482-A4A2E6E5ED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7C68C-A9D6-0440-8948-E23341FBD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8F468-F8A4-5BA4-3746-B6175870C9D0}"/>
              </a:ext>
            </a:extLst>
          </p:cNvPr>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a:extLst>
              <a:ext uri="{FF2B5EF4-FFF2-40B4-BE49-F238E27FC236}">
                <a16:creationId xmlns:a16="http://schemas.microsoft.com/office/drawing/2014/main" id="{4AE32CB7-9443-14B9-5DB0-EF9C690311ED}"/>
              </a:ext>
            </a:extLst>
          </p:cNvPr>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3789595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CE7B4-58EE-78AB-4474-143364B6B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72B0A9-A1D2-183C-3A04-2EB8C57EB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8120E-28CC-E9B6-5D3C-BA808F728DDE}"/>
              </a:ext>
            </a:extLst>
          </p:cNvPr>
          <p:cNvSpPr>
            <a:spLocks noGrp="1"/>
          </p:cNvSpPr>
          <p:nvPr>
            <p:ph type="body" idx="1"/>
          </p:nvPr>
        </p:nvSpPr>
        <p:spPr/>
        <p:txBody>
          <a:bodyPr/>
          <a:lstStyle/>
          <a:p>
            <a:r>
              <a:rPr lang="en-US" dirty="0"/>
              <a:t>We have another thundering herd problem with deployments and campaign opening times on the hour. Currently, we schedule campaign worker processes to start up the Broadway consumers at exactly their opening time. This means if 1000 campaigns are opening at 09:00 AM, then all 1000 of them open in channel on Rabbit at the same time. This causes concerning CPU spikes in Rabbit.</a:t>
            </a:r>
          </a:p>
          <a:p>
            <a:endParaRPr lang="en-US" dirty="0"/>
          </a:p>
          <a:p>
            <a:r>
              <a:rPr lang="en-US" dirty="0"/>
              <a:t>We have a similar issue during deployments. As new app nodes come up in our cluster, they immediately open channels to Rabbit for each open campaign.</a:t>
            </a:r>
          </a:p>
          <a:p>
            <a:endParaRPr lang="en-US" dirty="0"/>
          </a:p>
          <a:p>
            <a:r>
              <a:rPr lang="en-US" dirty="0"/>
              <a:t>The solution here is to introduce a small amount of jitter. It’s perfectly fine if some campaigns don’t start sending their text messages until 09:01. Nobody will care if we wait a bit. A small amount of jitter will allow us to smear out channel creation on Rabbit to alleviate large CPU spikes.</a:t>
            </a:r>
          </a:p>
        </p:txBody>
      </p:sp>
      <p:sp>
        <p:nvSpPr>
          <p:cNvPr id="4" name="Slide Number Placeholder 3">
            <a:extLst>
              <a:ext uri="{FF2B5EF4-FFF2-40B4-BE49-F238E27FC236}">
                <a16:creationId xmlns:a16="http://schemas.microsoft.com/office/drawing/2014/main" id="{EE58F1FE-AC17-D828-187A-77FDC096EF24}"/>
              </a:ext>
            </a:extLst>
          </p:cNvPr>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42077155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C9A4E-725C-42AE-B0DE-E32C9BDD2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3BA095-87DF-A35B-9617-BBF4419D13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19E5E-B211-C56E-4F29-9360E9EB03CE}"/>
              </a:ext>
            </a:extLst>
          </p:cNvPr>
          <p:cNvSpPr>
            <a:spLocks noGrp="1"/>
          </p:cNvSpPr>
          <p:nvPr>
            <p:ph type="body" idx="1"/>
          </p:nvPr>
        </p:nvSpPr>
        <p:spPr/>
        <p:txBody>
          <a:bodyPr/>
          <a:lstStyle/>
          <a:p>
            <a:r>
              <a:rPr lang="en-US" dirty="0"/>
              <a:t>A current mystery in our system is that sometimes messages get ”stuck” in certain queues. I’ve spent the last 1.5 weeks working on this and have finally narrowed it down to a bug in our fork of Broadway.</a:t>
            </a:r>
          </a:p>
          <a:p>
            <a:endParaRPr lang="en-US" dirty="0"/>
          </a:p>
          <a:p>
            <a:r>
              <a:rPr lang="en-US" dirty="0"/>
              <a:t>This is my pre-election white whale. The root cause is around weighted messages. If the next message in the queue is too large to send out, but the rate limit hasn’t been burned down to zero, consumers get stuck. For example, if the next message in the queue is 5 segments, but we only have four units left in the current interval, things get stuck for 5 minutes until the Rabbit consumer timeout is hit and the channel gets closed.</a:t>
            </a:r>
          </a:p>
          <a:p>
            <a:endParaRPr lang="en-US" dirty="0"/>
          </a:p>
          <a:p>
            <a:r>
              <a:rPr lang="en-US" dirty="0"/>
              <a:t>I’m very, very close to fixing this.  On the bright side, I know so much more about Broadway internals and Rabbit behavior now.</a:t>
            </a:r>
          </a:p>
        </p:txBody>
      </p:sp>
      <p:sp>
        <p:nvSpPr>
          <p:cNvPr id="4" name="Slide Number Placeholder 3">
            <a:extLst>
              <a:ext uri="{FF2B5EF4-FFF2-40B4-BE49-F238E27FC236}">
                <a16:creationId xmlns:a16="http://schemas.microsoft.com/office/drawing/2014/main" id="{CAF22426-0B67-31D6-B4C0-5462EEAB1619}"/>
              </a:ext>
            </a:extLst>
          </p:cNvPr>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36203960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also needed the ability to turn individual stages on and off.</a:t>
            </a:r>
          </a:p>
          <a:p>
            <a:endParaRPr lang="en-US" dirty="0"/>
          </a:p>
          <a:p>
            <a:r>
              <a:rPr lang="en-US" dirty="0"/>
              <a:t>Matt wrapped up the breaker box earlier this week. That lets us manually turn stages on and off.</a:t>
            </a:r>
          </a:p>
          <a:p>
            <a:endParaRPr lang="en-US" dirty="0"/>
          </a:p>
          <a:p>
            <a:r>
              <a:rPr lang="en-US" dirty="0"/>
              <a:t>Post-election, we can look at automating tripping the breakers in response to various metrics. We just don’t have enough time right now.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4116198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10/16/24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10/16/24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10/16/24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10/16/24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10/16/24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10/16/24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10/16/24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10/16/24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10/16/24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10/16/24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10/16/24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10/16/24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8.sv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31.svg"/><Relationship Id="rId4" Type="http://schemas.openxmlformats.org/officeDocument/2006/relationships/image" Target="../media/image130.png"/></Relationships>
</file>

<file path=ppt/slides/_rels/slide104.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35.jpeg"/><Relationship Id="rId5" Type="http://schemas.openxmlformats.org/officeDocument/2006/relationships/image" Target="../media/image134.jpg"/><Relationship Id="rId4" Type="http://schemas.openxmlformats.org/officeDocument/2006/relationships/image" Target="../media/image133.jp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6.pn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8.sv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6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4.svg"/></Relationships>
</file>

<file path=ppt/slides/_rels/slide6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7.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8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0.svg"/></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12.sv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4.svg"/></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6.svg"/></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8.svg"/></Relationships>
</file>

<file path=ppt/slides/_rels/slide9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ABEC5-B137-1C02-7339-45B6A2A6A8C7}"/>
              </a:ext>
            </a:extLst>
          </p:cNvPr>
          <p:cNvSpPr>
            <a:spLocks noGrp="1"/>
          </p:cNvSpPr>
          <p:nvPr>
            <p:ph type="title"/>
          </p:nvPr>
        </p:nvSpPr>
        <p:spPr>
          <a:xfrm>
            <a:off x="838200" y="128927"/>
            <a:ext cx="10515600" cy="221717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Our Team</a:t>
            </a:r>
          </a:p>
        </p:txBody>
      </p:sp>
      <p:pic>
        <p:nvPicPr>
          <p:cNvPr id="5" name="Content Placeholder 4" descr="A person smiling with glasses&#10;&#10;Description automatically generated">
            <a:extLst>
              <a:ext uri="{FF2B5EF4-FFF2-40B4-BE49-F238E27FC236}">
                <a16:creationId xmlns:a16="http://schemas.microsoft.com/office/drawing/2014/main" id="{89201B59-C591-9072-6F32-9BFB879AB214}"/>
              </a:ext>
            </a:extLst>
          </p:cNvPr>
          <p:cNvPicPr>
            <a:picLocks noGrp="1" noChangeAspect="1"/>
          </p:cNvPicPr>
          <p:nvPr>
            <p:ph idx="1"/>
          </p:nvPr>
        </p:nvPicPr>
        <p:blipFill>
          <a:blip r:embed="rId3"/>
          <a:srcRect l="7846" r="20669" b="-3"/>
          <a:stretch/>
        </p:blipFill>
        <p:spPr>
          <a:xfrm>
            <a:off x="804046" y="1979062"/>
            <a:ext cx="2255462" cy="3155238"/>
          </a:xfrm>
          <a:prstGeom prst="rect">
            <a:avLst/>
          </a:prstGeom>
        </p:spPr>
      </p:pic>
      <p:pic>
        <p:nvPicPr>
          <p:cNvPr id="9" name="Picture 8" descr="A person and dog taking a selfie&#10;&#10;Description automatically generated">
            <a:extLst>
              <a:ext uri="{FF2B5EF4-FFF2-40B4-BE49-F238E27FC236}">
                <a16:creationId xmlns:a16="http://schemas.microsoft.com/office/drawing/2014/main" id="{700B658E-2BBE-7B67-A12B-6FAC2C59AB46}"/>
              </a:ext>
            </a:extLst>
          </p:cNvPr>
          <p:cNvPicPr>
            <a:picLocks noChangeAspect="1"/>
          </p:cNvPicPr>
          <p:nvPr/>
        </p:nvPicPr>
        <p:blipFill>
          <a:blip r:embed="rId4"/>
          <a:srcRect l="4689" r="-1" b="-1"/>
          <a:stretch/>
        </p:blipFill>
        <p:spPr>
          <a:xfrm>
            <a:off x="3686673" y="1979062"/>
            <a:ext cx="2255462" cy="3155238"/>
          </a:xfrm>
          <a:prstGeom prst="rect">
            <a:avLst/>
          </a:prstGeom>
        </p:spPr>
      </p:pic>
      <p:pic>
        <p:nvPicPr>
          <p:cNvPr id="11" name="Picture 10" descr="A person sitting at a table&#10;&#10;Description automatically generated">
            <a:extLst>
              <a:ext uri="{FF2B5EF4-FFF2-40B4-BE49-F238E27FC236}">
                <a16:creationId xmlns:a16="http://schemas.microsoft.com/office/drawing/2014/main" id="{D1993939-74A8-23E4-82F8-90EABA1B349A}"/>
              </a:ext>
            </a:extLst>
          </p:cNvPr>
          <p:cNvPicPr>
            <a:picLocks noChangeAspect="1"/>
          </p:cNvPicPr>
          <p:nvPr/>
        </p:nvPicPr>
        <p:blipFill>
          <a:blip r:embed="rId5"/>
          <a:srcRect r="4688" b="-1"/>
          <a:stretch/>
        </p:blipFill>
        <p:spPr>
          <a:xfrm>
            <a:off x="6557871" y="1979062"/>
            <a:ext cx="2255462" cy="3155238"/>
          </a:xfrm>
          <a:prstGeom prst="rect">
            <a:avLst/>
          </a:prstGeom>
        </p:spPr>
      </p:pic>
      <p:pic>
        <p:nvPicPr>
          <p:cNvPr id="15" name="Picture 14" descr="A person with a long beard&#10;&#10;Description automatically generated">
            <a:extLst>
              <a:ext uri="{FF2B5EF4-FFF2-40B4-BE49-F238E27FC236}">
                <a16:creationId xmlns:a16="http://schemas.microsoft.com/office/drawing/2014/main" id="{5F760BC4-0025-643D-CC56-C81A1E796867}"/>
              </a:ext>
            </a:extLst>
          </p:cNvPr>
          <p:cNvPicPr>
            <a:picLocks noChangeAspect="1"/>
          </p:cNvPicPr>
          <p:nvPr/>
        </p:nvPicPr>
        <p:blipFill>
          <a:blip r:embed="rId6"/>
          <a:srcRect l="4689" r="-1" b="-1"/>
          <a:stretch/>
        </p:blipFill>
        <p:spPr>
          <a:xfrm>
            <a:off x="9371919" y="1979062"/>
            <a:ext cx="2255462" cy="3155238"/>
          </a:xfrm>
          <a:prstGeom prst="rect">
            <a:avLst/>
          </a:prstGeom>
        </p:spPr>
      </p:pic>
      <p:sp>
        <p:nvSpPr>
          <p:cNvPr id="22" name="TextBox 21">
            <a:extLst>
              <a:ext uri="{FF2B5EF4-FFF2-40B4-BE49-F238E27FC236}">
                <a16:creationId xmlns:a16="http://schemas.microsoft.com/office/drawing/2014/main" id="{E2E27F0E-E42E-B138-5232-33B0B7A61987}"/>
              </a:ext>
            </a:extLst>
          </p:cNvPr>
          <p:cNvSpPr txBox="1"/>
          <p:nvPr/>
        </p:nvSpPr>
        <p:spPr>
          <a:xfrm>
            <a:off x="1466938" y="5302791"/>
            <a:ext cx="929678" cy="553998"/>
          </a:xfrm>
          <a:prstGeom prst="rect">
            <a:avLst/>
          </a:prstGeom>
          <a:noFill/>
        </p:spPr>
        <p:txBody>
          <a:bodyPr wrap="none" rtlCol="0">
            <a:spAutoFit/>
          </a:bodyPr>
          <a:lstStyle/>
          <a:p>
            <a:r>
              <a:rPr lang="en-US" sz="3000" dirty="0"/>
              <a:t>Clay</a:t>
            </a:r>
          </a:p>
        </p:txBody>
      </p:sp>
      <p:sp>
        <p:nvSpPr>
          <p:cNvPr id="23" name="TextBox 22">
            <a:extLst>
              <a:ext uri="{FF2B5EF4-FFF2-40B4-BE49-F238E27FC236}">
                <a16:creationId xmlns:a16="http://schemas.microsoft.com/office/drawing/2014/main" id="{88D3CF71-A919-1849-6F12-633B47550B5C}"/>
              </a:ext>
            </a:extLst>
          </p:cNvPr>
          <p:cNvSpPr txBox="1"/>
          <p:nvPr/>
        </p:nvSpPr>
        <p:spPr>
          <a:xfrm>
            <a:off x="4343769" y="5314366"/>
            <a:ext cx="941091" cy="553998"/>
          </a:xfrm>
          <a:prstGeom prst="rect">
            <a:avLst/>
          </a:prstGeom>
          <a:noFill/>
        </p:spPr>
        <p:txBody>
          <a:bodyPr wrap="none" rtlCol="0">
            <a:spAutoFit/>
          </a:bodyPr>
          <a:lstStyle/>
          <a:p>
            <a:r>
              <a:rPr lang="en-US" sz="3000" dirty="0"/>
              <a:t>Matt</a:t>
            </a:r>
          </a:p>
        </p:txBody>
      </p:sp>
      <p:sp>
        <p:nvSpPr>
          <p:cNvPr id="25" name="TextBox 24">
            <a:extLst>
              <a:ext uri="{FF2B5EF4-FFF2-40B4-BE49-F238E27FC236}">
                <a16:creationId xmlns:a16="http://schemas.microsoft.com/office/drawing/2014/main" id="{201CB3E6-3AA9-C430-960C-F1A492778D70}"/>
              </a:ext>
            </a:extLst>
          </p:cNvPr>
          <p:cNvSpPr txBox="1"/>
          <p:nvPr/>
        </p:nvSpPr>
        <p:spPr>
          <a:xfrm>
            <a:off x="7007371" y="5291216"/>
            <a:ext cx="1356462" cy="553998"/>
          </a:xfrm>
          <a:prstGeom prst="rect">
            <a:avLst/>
          </a:prstGeom>
          <a:noFill/>
        </p:spPr>
        <p:txBody>
          <a:bodyPr wrap="none" rtlCol="0">
            <a:spAutoFit/>
          </a:bodyPr>
          <a:lstStyle/>
          <a:p>
            <a:r>
              <a:rPr lang="en-US" sz="3000" dirty="0"/>
              <a:t>Joanna</a:t>
            </a:r>
          </a:p>
        </p:txBody>
      </p:sp>
      <p:sp>
        <p:nvSpPr>
          <p:cNvPr id="26" name="TextBox 25">
            <a:extLst>
              <a:ext uri="{FF2B5EF4-FFF2-40B4-BE49-F238E27FC236}">
                <a16:creationId xmlns:a16="http://schemas.microsoft.com/office/drawing/2014/main" id="{64633C9C-C3DB-7314-6886-3D93F96B940B}"/>
              </a:ext>
            </a:extLst>
          </p:cNvPr>
          <p:cNvSpPr txBox="1"/>
          <p:nvPr/>
        </p:nvSpPr>
        <p:spPr>
          <a:xfrm>
            <a:off x="9964888" y="5314366"/>
            <a:ext cx="1069524" cy="553998"/>
          </a:xfrm>
          <a:prstGeom prst="rect">
            <a:avLst/>
          </a:prstGeom>
          <a:noFill/>
        </p:spPr>
        <p:txBody>
          <a:bodyPr wrap="none" rtlCol="0">
            <a:spAutoFit/>
          </a:bodyPr>
          <a:lstStyle/>
          <a:p>
            <a:r>
              <a:rPr lang="en-US" sz="3000" dirty="0"/>
              <a:t>Chris</a:t>
            </a:r>
          </a:p>
        </p:txBody>
      </p:sp>
    </p:spTree>
    <p:extLst>
      <p:ext uri="{BB962C8B-B14F-4D97-AF65-F5344CB8AC3E}">
        <p14:creationId xmlns:p14="http://schemas.microsoft.com/office/powerpoint/2010/main" val="74123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pPr indent="-228600">
              <a:buFont typeface="Arial" panose="020B0604020202020204" pitchFamily="34" charset="0"/>
              <a:buChar char="•"/>
            </a:pPr>
            <a:r>
              <a:rPr lang="en-US" sz="2000" dirty="0"/>
              <a:t>@</a:t>
            </a:r>
            <a:r>
              <a:rPr lang="en-US" sz="2000" dirty="0" err="1"/>
              <a:t>brianmeeker@hachyderm.io</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fontScale="90000"/>
          </a:bodyPr>
          <a:lstStyle/>
          <a:p>
            <a:r>
              <a:rPr lang="en-US" sz="5200" dirty="0"/>
              <a:t>Broadway Message Weights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line&#10;&#10;Description automatically generated with medium confidence">
            <a:extLst>
              <a:ext uri="{FF2B5EF4-FFF2-40B4-BE49-F238E27FC236}">
                <a16:creationId xmlns:a16="http://schemas.microsoft.com/office/drawing/2014/main" id="{5C612A91-D528-7B48-550C-58B936488F61}"/>
              </a:ext>
            </a:extLst>
          </p:cNvPr>
          <p:cNvPicPr>
            <a:picLocks noGrp="1" noChangeAspect="1"/>
          </p:cNvPicPr>
          <p:nvPr>
            <p:ph idx="1"/>
          </p:nvPr>
        </p:nvPicPr>
        <p:blipFill>
          <a:blip r:embed="rId3"/>
          <a:stretch>
            <a:fillRect/>
          </a:stretch>
        </p:blipFill>
        <p:spPr>
          <a:xfrm>
            <a:off x="1425383" y="-10268"/>
            <a:ext cx="9773048" cy="6878535"/>
          </a:xfrm>
        </p:spPr>
      </p:pic>
    </p:spTree>
    <p:extLst>
      <p:ext uri="{BB962C8B-B14F-4D97-AF65-F5344CB8AC3E}">
        <p14:creationId xmlns:p14="http://schemas.microsoft.com/office/powerpoint/2010/main" val="2783552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a line&#10;&#10;Description automatically generated">
            <a:extLst>
              <a:ext uri="{FF2B5EF4-FFF2-40B4-BE49-F238E27FC236}">
                <a16:creationId xmlns:a16="http://schemas.microsoft.com/office/drawing/2014/main" id="{FEEDDD1C-789D-AA07-90BE-C6E74F30F213}"/>
              </a:ext>
            </a:extLst>
          </p:cNvPr>
          <p:cNvPicPr>
            <a:picLocks noGrp="1" noChangeAspect="1"/>
          </p:cNvPicPr>
          <p:nvPr>
            <p:ph idx="1"/>
          </p:nvPr>
        </p:nvPicPr>
        <p:blipFill>
          <a:blip r:embed="rId3"/>
          <a:stretch>
            <a:fillRect/>
          </a:stretch>
        </p:blipFill>
        <p:spPr>
          <a:xfrm>
            <a:off x="0" y="945652"/>
            <a:ext cx="12204594" cy="4966695"/>
          </a:xfrm>
        </p:spPr>
      </p:pic>
    </p:spTree>
    <p:extLst>
      <p:ext uri="{BB962C8B-B14F-4D97-AF65-F5344CB8AC3E}">
        <p14:creationId xmlns:p14="http://schemas.microsoft.com/office/powerpoint/2010/main" val="1883265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graph&#10;&#10;Description automatically generated">
            <a:extLst>
              <a:ext uri="{FF2B5EF4-FFF2-40B4-BE49-F238E27FC236}">
                <a16:creationId xmlns:a16="http://schemas.microsoft.com/office/drawing/2014/main" id="{7D8F14F8-9F70-290B-156A-BF1C0C6C9C78}"/>
              </a:ext>
            </a:extLst>
          </p:cNvPr>
          <p:cNvPicPr>
            <a:picLocks noGrp="1" noChangeAspect="1"/>
          </p:cNvPicPr>
          <p:nvPr>
            <p:ph idx="1"/>
          </p:nvPr>
        </p:nvPicPr>
        <p:blipFill>
          <a:blip r:embed="rId3"/>
          <a:stretch>
            <a:fillRect/>
          </a:stretch>
        </p:blipFill>
        <p:spPr>
          <a:xfrm>
            <a:off x="0" y="1531535"/>
            <a:ext cx="12219134" cy="3794929"/>
          </a:xfrm>
        </p:spPr>
      </p:pic>
    </p:spTree>
    <p:extLst>
      <p:ext uri="{BB962C8B-B14F-4D97-AF65-F5344CB8AC3E}">
        <p14:creationId xmlns:p14="http://schemas.microsoft.com/office/powerpoint/2010/main" val="3635207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omputer screen shot of a computer error&#10;&#10;Description automatically generated">
            <a:extLst>
              <a:ext uri="{FF2B5EF4-FFF2-40B4-BE49-F238E27FC236}">
                <a16:creationId xmlns:a16="http://schemas.microsoft.com/office/drawing/2014/main" id="{20F1BE35-89C8-12EC-8889-435027B40FE8}"/>
              </a:ext>
            </a:extLst>
          </p:cNvPr>
          <p:cNvPicPr>
            <a:picLocks noGrp="1" noChangeAspect="1"/>
          </p:cNvPicPr>
          <p:nvPr>
            <p:ph idx="1"/>
          </p:nvPr>
        </p:nvPicPr>
        <p:blipFill>
          <a:blip r:embed="rId3"/>
          <a:stretch>
            <a:fillRect/>
          </a:stretch>
        </p:blipFill>
        <p:spPr>
          <a:xfrm>
            <a:off x="838200" y="1382113"/>
            <a:ext cx="10515600" cy="4093773"/>
          </a:xfrm>
        </p:spPr>
      </p:pic>
    </p:spTree>
    <p:extLst>
      <p:ext uri="{BB962C8B-B14F-4D97-AF65-F5344CB8AC3E}">
        <p14:creationId xmlns:p14="http://schemas.microsoft.com/office/powerpoint/2010/main" val="3390647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n a black background&#10;&#10;Description automatically generated">
            <a:extLst>
              <a:ext uri="{FF2B5EF4-FFF2-40B4-BE49-F238E27FC236}">
                <a16:creationId xmlns:a16="http://schemas.microsoft.com/office/drawing/2014/main" id="{AB360B29-6FE8-7549-B2BC-8C766427E35E}"/>
              </a:ext>
            </a:extLst>
          </p:cNvPr>
          <p:cNvPicPr>
            <a:picLocks noGrp="1" noChangeAspect="1"/>
          </p:cNvPicPr>
          <p:nvPr>
            <p:ph idx="1"/>
          </p:nvPr>
        </p:nvPicPr>
        <p:blipFill>
          <a:blip r:embed="rId3"/>
          <a:stretch>
            <a:fillRect/>
          </a:stretch>
        </p:blipFill>
        <p:spPr>
          <a:xfrm>
            <a:off x="-8689" y="1645104"/>
            <a:ext cx="12209377" cy="3567791"/>
          </a:xfrm>
        </p:spPr>
      </p:pic>
    </p:spTree>
    <p:extLst>
      <p:ext uri="{BB962C8B-B14F-4D97-AF65-F5344CB8AC3E}">
        <p14:creationId xmlns:p14="http://schemas.microsoft.com/office/powerpoint/2010/main" val="30485297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D3156-ECDB-51E8-0880-AE3224355957}"/>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AA721E-79AE-4A3D-3DDA-519F13C7D0AE}"/>
              </a:ext>
            </a:extLst>
          </p:cNvPr>
          <p:cNvPicPr>
            <a:picLocks noGrp="1" noChangeAspect="1"/>
          </p:cNvPicPr>
          <p:nvPr>
            <p:ph idx="1"/>
          </p:nvPr>
        </p:nvPicPr>
        <p:blipFill>
          <a:blip r:embed="rId3"/>
          <a:srcRect/>
          <a:stretch/>
        </p:blipFill>
        <p:spPr>
          <a:xfrm>
            <a:off x="0" y="-4098161"/>
            <a:ext cx="12192000" cy="12192000"/>
          </a:xfrm>
        </p:spPr>
      </p:pic>
      <p:sp>
        <p:nvSpPr>
          <p:cNvPr id="8" name="TextBox 7">
            <a:extLst>
              <a:ext uri="{FF2B5EF4-FFF2-40B4-BE49-F238E27FC236}">
                <a16:creationId xmlns:a16="http://schemas.microsoft.com/office/drawing/2014/main" id="{F6548B26-7523-287D-8805-2AF5D56066E3}"/>
              </a:ext>
            </a:extLst>
          </p:cNvPr>
          <p:cNvSpPr txBox="1"/>
          <p:nvPr/>
        </p:nvSpPr>
        <p:spPr>
          <a:xfrm>
            <a:off x="3574251" y="2921168"/>
            <a:ext cx="504349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Auto-Archiving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077957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4"/>
          <a:stretch>
            <a:fillRect/>
          </a:stretch>
        </p:blipFill>
        <p:spPr>
          <a:xfrm>
            <a:off x="7325937" y="1701609"/>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2216" y="2856039"/>
            <a:ext cx="4662259" cy="3108173"/>
          </a:xfrm>
          <a:prstGeom prst="rect">
            <a:avLst/>
          </a:prstGeom>
        </p:spPr>
      </p:pic>
      <p:pic>
        <p:nvPicPr>
          <p:cNvPr id="2" name="Graphic 1">
            <a:extLst>
              <a:ext uri="{FF2B5EF4-FFF2-40B4-BE49-F238E27FC236}">
                <a16:creationId xmlns:a16="http://schemas.microsoft.com/office/drawing/2014/main" id="{1D1862AB-115E-E444-56AE-071A5C4F0B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08354" y="1476435"/>
            <a:ext cx="3309228" cy="1654614"/>
          </a:xfrm>
          <a:prstGeom prst="rect">
            <a:avLst/>
          </a:prstGeom>
        </p:spPr>
      </p:pic>
      <p:pic>
        <p:nvPicPr>
          <p:cNvPr id="3" name="Graphic 2">
            <a:extLst>
              <a:ext uri="{FF2B5EF4-FFF2-40B4-BE49-F238E27FC236}">
                <a16:creationId xmlns:a16="http://schemas.microsoft.com/office/drawing/2014/main" id="{59EC54E4-D633-CE6B-BF78-9DECD48881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25937" y="3334162"/>
            <a:ext cx="3113653" cy="2075769"/>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1A33-DF2D-C354-1F8C-D61DB7EE72DF}"/>
              </a:ext>
            </a:extLst>
          </p:cNvPr>
          <p:cNvSpPr>
            <a:spLocks noGrp="1"/>
          </p:cNvSpPr>
          <p:nvPr>
            <p:ph type="title"/>
          </p:nvPr>
        </p:nvSpPr>
        <p:spPr/>
        <p:txBody>
          <a:bodyPr/>
          <a:lstStyle/>
          <a:p>
            <a:pPr algn="ctr"/>
            <a:r>
              <a:rPr lang="en-US" dirty="0"/>
              <a:t>Total Queues</a:t>
            </a:r>
          </a:p>
        </p:txBody>
      </p:sp>
      <p:pic>
        <p:nvPicPr>
          <p:cNvPr id="5" name="Content Placeholder 4">
            <a:extLst>
              <a:ext uri="{FF2B5EF4-FFF2-40B4-BE49-F238E27FC236}">
                <a16:creationId xmlns:a16="http://schemas.microsoft.com/office/drawing/2014/main" id="{678FC379-D620-9359-93F7-058FBBAACC4E}"/>
              </a:ext>
            </a:extLst>
          </p:cNvPr>
          <p:cNvPicPr>
            <a:picLocks noGrp="1" noChangeAspect="1"/>
          </p:cNvPicPr>
          <p:nvPr>
            <p:ph idx="1"/>
          </p:nvPr>
        </p:nvPicPr>
        <p:blipFill>
          <a:blip r:embed="rId3"/>
          <a:srcRect/>
          <a:stretch/>
        </p:blipFill>
        <p:spPr>
          <a:xfrm>
            <a:off x="-1" y="1851652"/>
            <a:ext cx="12203221" cy="3211838"/>
          </a:xfrm>
        </p:spPr>
      </p:pic>
    </p:spTree>
    <p:extLst>
      <p:ext uri="{BB962C8B-B14F-4D97-AF65-F5344CB8AC3E}">
        <p14:creationId xmlns:p14="http://schemas.microsoft.com/office/powerpoint/2010/main" val="117492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CE8FC-38FE-3F3A-4B14-76769E5D5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640DA-4492-2883-DE4D-84553C1CCA1C}"/>
              </a:ext>
            </a:extLst>
          </p:cNvPr>
          <p:cNvSpPr>
            <a:spLocks noGrp="1"/>
          </p:cNvSpPr>
          <p:nvPr>
            <p:ph type="title"/>
          </p:nvPr>
        </p:nvSpPr>
        <p:spPr/>
        <p:txBody>
          <a:bodyPr/>
          <a:lstStyle/>
          <a:p>
            <a:pPr algn="ctr"/>
            <a:r>
              <a:rPr lang="en-US" dirty="0"/>
              <a:t>Total Channels</a:t>
            </a:r>
          </a:p>
        </p:txBody>
      </p:sp>
      <p:pic>
        <p:nvPicPr>
          <p:cNvPr id="5" name="Content Placeholder 4" descr="A line of blue lines on a black background&#10;&#10;Description automatically generated">
            <a:extLst>
              <a:ext uri="{FF2B5EF4-FFF2-40B4-BE49-F238E27FC236}">
                <a16:creationId xmlns:a16="http://schemas.microsoft.com/office/drawing/2014/main" id="{E74F2076-34C3-D7FA-B03F-82C3AC006FE3}"/>
              </a:ext>
            </a:extLst>
          </p:cNvPr>
          <p:cNvPicPr>
            <a:picLocks noGrp="1" noChangeAspect="1"/>
          </p:cNvPicPr>
          <p:nvPr>
            <p:ph idx="1"/>
          </p:nvPr>
        </p:nvPicPr>
        <p:blipFill>
          <a:blip r:embed="rId3"/>
          <a:stretch>
            <a:fillRect/>
          </a:stretch>
        </p:blipFill>
        <p:spPr>
          <a:xfrm>
            <a:off x="-1" y="1851652"/>
            <a:ext cx="12203221" cy="3211838"/>
          </a:xfrm>
        </p:spPr>
      </p:pic>
    </p:spTree>
    <p:extLst>
      <p:ext uri="{BB962C8B-B14F-4D97-AF65-F5344CB8AC3E}">
        <p14:creationId xmlns:p14="http://schemas.microsoft.com/office/powerpoint/2010/main" val="2580838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78B2E-7BF2-800F-24E2-27630BFD2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FE2E9-0BD6-49D1-0500-EB5C20D69DCF}"/>
              </a:ext>
            </a:extLst>
          </p:cNvPr>
          <p:cNvSpPr>
            <a:spLocks noGrp="1"/>
          </p:cNvSpPr>
          <p:nvPr>
            <p:ph type="title"/>
          </p:nvPr>
        </p:nvSpPr>
        <p:spPr/>
        <p:txBody>
          <a:bodyPr/>
          <a:lstStyle/>
          <a:p>
            <a:pPr algn="ctr"/>
            <a:r>
              <a:rPr lang="en-US" dirty="0"/>
              <a:t>Total Consumers</a:t>
            </a:r>
          </a:p>
        </p:txBody>
      </p:sp>
      <p:pic>
        <p:nvPicPr>
          <p:cNvPr id="5" name="Content Placeholder 4">
            <a:extLst>
              <a:ext uri="{FF2B5EF4-FFF2-40B4-BE49-F238E27FC236}">
                <a16:creationId xmlns:a16="http://schemas.microsoft.com/office/drawing/2014/main" id="{703A7C55-F06C-14B8-646C-D4C1D180E18A}"/>
              </a:ext>
            </a:extLst>
          </p:cNvPr>
          <p:cNvPicPr>
            <a:picLocks noGrp="1" noChangeAspect="1"/>
          </p:cNvPicPr>
          <p:nvPr>
            <p:ph idx="1"/>
          </p:nvPr>
        </p:nvPicPr>
        <p:blipFill>
          <a:blip r:embed="rId3"/>
          <a:srcRect/>
          <a:stretch/>
        </p:blipFill>
        <p:spPr>
          <a:xfrm>
            <a:off x="-1" y="1851652"/>
            <a:ext cx="12203221" cy="3211838"/>
          </a:xfrm>
        </p:spPr>
      </p:pic>
    </p:spTree>
    <p:extLst>
      <p:ext uri="{BB962C8B-B14F-4D97-AF65-F5344CB8AC3E}">
        <p14:creationId xmlns:p14="http://schemas.microsoft.com/office/powerpoint/2010/main" val="1727280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98905-F5F4-3BC1-18BE-08FF9CB24537}"/>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B427FD-96A6-5305-9514-7F68A11C6B6D}"/>
              </a:ext>
            </a:extLst>
          </p:cNvPr>
          <p:cNvPicPr>
            <a:picLocks noGrp="1" noChangeAspect="1"/>
          </p:cNvPicPr>
          <p:nvPr>
            <p:ph idx="1"/>
          </p:nvPr>
        </p:nvPicPr>
        <p:blipFill>
          <a:blip r:embed="rId3"/>
          <a:srcRect/>
          <a:stretch/>
        </p:blipFill>
        <p:spPr>
          <a:xfrm>
            <a:off x="0" y="-1960751"/>
            <a:ext cx="12192000" cy="12192000"/>
          </a:xfrm>
        </p:spPr>
      </p:pic>
      <p:sp>
        <p:nvSpPr>
          <p:cNvPr id="8" name="TextBox 7">
            <a:extLst>
              <a:ext uri="{FF2B5EF4-FFF2-40B4-BE49-F238E27FC236}">
                <a16:creationId xmlns:a16="http://schemas.microsoft.com/office/drawing/2014/main" id="{F2246D65-832D-50C0-3D39-88610B7BC3DB}"/>
              </a:ext>
            </a:extLst>
          </p:cNvPr>
          <p:cNvSpPr txBox="1"/>
          <p:nvPr/>
        </p:nvSpPr>
        <p:spPr>
          <a:xfrm>
            <a:off x="1738877" y="2921168"/>
            <a:ext cx="871424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Cranking Up Concurrency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063057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153A8B-5BAE-F9D6-533B-B466AC10E1C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56418" y="350420"/>
            <a:ext cx="9636421" cy="6157159"/>
          </a:xfrm>
          <a:prstGeom prst="rect">
            <a:avLst/>
          </a:prstGeom>
        </p:spPr>
      </p:pic>
    </p:spTree>
    <p:extLst>
      <p:ext uri="{BB962C8B-B14F-4D97-AF65-F5344CB8AC3E}">
        <p14:creationId xmlns:p14="http://schemas.microsoft.com/office/powerpoint/2010/main" val="1966641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19DB6D-CABA-5279-81C9-421C4C45BEE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518649" y="186965"/>
            <a:ext cx="8229122" cy="6484069"/>
          </a:xfrm>
          <a:prstGeom prst="rect">
            <a:avLst/>
          </a:prstGeom>
        </p:spPr>
      </p:pic>
    </p:spTree>
    <p:extLst>
      <p:ext uri="{BB962C8B-B14F-4D97-AF65-F5344CB8AC3E}">
        <p14:creationId xmlns:p14="http://schemas.microsoft.com/office/powerpoint/2010/main" val="28856826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0D2DE-1112-36E3-A71D-0D096C7FB5F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80786DE-BAD3-C0F5-2388-9A2E0CA8A5FB}"/>
              </a:ext>
            </a:extLst>
          </p:cNvPr>
          <p:cNvPicPr>
            <a:picLocks noChangeAspect="1"/>
          </p:cNvPicPr>
          <p:nvPr/>
        </p:nvPicPr>
        <p:blipFill>
          <a:blip r:embed="rId3"/>
          <a:src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EC181069-21C5-F9BC-DEA3-21AD110DD19D}"/>
              </a:ext>
            </a:extLst>
          </p:cNvPr>
          <p:cNvSpPr txBox="1"/>
          <p:nvPr/>
        </p:nvSpPr>
        <p:spPr>
          <a:xfrm>
            <a:off x="2654897" y="2921168"/>
            <a:ext cx="688220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Duplicate Messages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822159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8DA7A-2FC5-94F5-D29A-E77368E34FCE}"/>
              </a:ext>
            </a:extLst>
          </p:cNvPr>
          <p:cNvPicPr>
            <a:picLocks noChangeAspect="1"/>
          </p:cNvPicPr>
          <p:nvPr/>
        </p:nvPicPr>
        <p:blipFill>
          <a:blip r:embed="rId3"/>
          <a:src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3185908" y="2921168"/>
            <a:ext cx="582018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Increasing Traffic</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blue bars&#10;&#10;Description automatically generated with medium confidence">
            <a:extLst>
              <a:ext uri="{FF2B5EF4-FFF2-40B4-BE49-F238E27FC236}">
                <a16:creationId xmlns:a16="http://schemas.microsoft.com/office/drawing/2014/main" id="{C896D459-B381-D48E-9217-A5BDE0F7CC2D}"/>
              </a:ext>
            </a:extLst>
          </p:cNvPr>
          <p:cNvPicPr>
            <a:picLocks noGrp="1" noChangeAspect="1"/>
          </p:cNvPicPr>
          <p:nvPr>
            <p:ph idx="1"/>
          </p:nvPr>
        </p:nvPicPr>
        <p:blipFill>
          <a:blip r:embed="rId3"/>
          <a:stretch>
            <a:fillRect/>
          </a:stretch>
        </p:blipFill>
        <p:spPr>
          <a:xfrm>
            <a:off x="0" y="1769356"/>
            <a:ext cx="12192000" cy="3319287"/>
          </a:xfrm>
        </p:spPr>
      </p:pic>
    </p:spTree>
    <p:extLst>
      <p:ext uri="{BB962C8B-B14F-4D97-AF65-F5344CB8AC3E}">
        <p14:creationId xmlns:p14="http://schemas.microsoft.com/office/powerpoint/2010/main" val="22608238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32F2F-B8AE-07DD-7E72-5F6E1D0EBC88}"/>
            </a:ext>
          </a:extLst>
        </p:cNvPr>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01B4A67A-B537-3B88-509A-3CCDB162DF96}"/>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08D6CE39-F7F9-FC68-CE3C-ED4AC88014CD}"/>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543060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436E-DB2B-CDEA-29AA-4D536AB5DA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8F4DEEB-8F0B-732F-9585-36D8913BE853}"/>
              </a:ext>
            </a:extLst>
          </p:cNvPr>
          <p:cNvPicPr>
            <a:picLocks noChangeAspect="1"/>
          </p:cNvPicPr>
          <p:nvPr/>
        </p:nvPicPr>
        <p:blipFill>
          <a:blip r:embed="rId3"/>
          <a:src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C02FC937-5B8C-4CB9-24CF-6B3CA22BB99E}"/>
              </a:ext>
            </a:extLst>
          </p:cNvPr>
          <p:cNvSpPr txBox="1"/>
          <p:nvPr/>
        </p:nvSpPr>
        <p:spPr>
          <a:xfrm>
            <a:off x="2140526" y="2921168"/>
            <a:ext cx="79109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More Thundering Herds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38364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3A43A-2ABD-5D22-91ED-4C822737C4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BF3BE2-BB2C-084B-D24D-606B3B0049E8}"/>
              </a:ext>
            </a:extLst>
          </p:cNvPr>
          <p:cNvPicPr>
            <a:picLocks noChangeAspect="1"/>
          </p:cNvPicPr>
          <p:nvPr/>
        </p:nvPicPr>
        <p:blipFill>
          <a:blip r:embed="rId3"/>
          <a:srcRect/>
          <a:stretch/>
        </p:blipFill>
        <p:spPr>
          <a:xfrm>
            <a:off x="0" y="-1854555"/>
            <a:ext cx="12192000" cy="12192000"/>
          </a:xfrm>
          <a:prstGeom prst="rect">
            <a:avLst/>
          </a:prstGeom>
        </p:spPr>
      </p:pic>
      <p:sp>
        <p:nvSpPr>
          <p:cNvPr id="6" name="TextBox 5">
            <a:extLst>
              <a:ext uri="{FF2B5EF4-FFF2-40B4-BE49-F238E27FC236}">
                <a16:creationId xmlns:a16="http://schemas.microsoft.com/office/drawing/2014/main" id="{E382D1A3-8F3C-6CED-4096-EA68FDD24F5A}"/>
              </a:ext>
            </a:extLst>
          </p:cNvPr>
          <p:cNvSpPr txBox="1"/>
          <p:nvPr/>
        </p:nvSpPr>
        <p:spPr>
          <a:xfrm>
            <a:off x="3320656" y="2921168"/>
            <a:ext cx="555068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Stuck Messages</a:t>
            </a:r>
          </a:p>
        </p:txBody>
      </p:sp>
    </p:spTree>
    <p:extLst>
      <p:ext uri="{BB962C8B-B14F-4D97-AF65-F5344CB8AC3E}">
        <p14:creationId xmlns:p14="http://schemas.microsoft.com/office/powerpoint/2010/main" val="32046042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36578</TotalTime>
  <Words>10542</Words>
  <Application>Microsoft Macintosh PowerPoint</Application>
  <PresentationFormat>Widescreen</PresentationFormat>
  <Paragraphs>525</Paragraphs>
  <Slides>105</Slides>
  <Notes>105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105</vt:i4>
      </vt:variant>
    </vt:vector>
  </HeadingPairs>
  <TitlesOfParts>
    <vt:vector size="109"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PowerPoint Presentation</vt:lpstr>
      <vt:lpstr>Super Collider</vt:lpstr>
      <vt:lpstr>PowerPoint Presentation</vt:lpstr>
      <vt:lpstr>PowerPoint Presentation</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Broadway Message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Queues</vt:lpstr>
      <vt:lpstr>Total Channels</vt:lpstr>
      <vt:lpstr>Total Consumers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103</cp:revision>
  <cp:lastPrinted>2024-04-22T20:46:14Z</cp:lastPrinted>
  <dcterms:created xsi:type="dcterms:W3CDTF">2024-04-20T18:14:37Z</dcterms:created>
  <dcterms:modified xsi:type="dcterms:W3CDTF">2024-10-17T01:48:37Z</dcterms:modified>
</cp:coreProperties>
</file>